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6" r:id="rId4"/>
    <p:sldId id="264" r:id="rId5"/>
    <p:sldId id="265" r:id="rId6"/>
    <p:sldId id="263" r:id="rId7"/>
    <p:sldId id="262" r:id="rId8"/>
    <p:sldId id="277" r:id="rId9"/>
    <p:sldId id="272" r:id="rId10"/>
    <p:sldId id="271" r:id="rId11"/>
    <p:sldId id="261" r:id="rId12"/>
    <p:sldId id="269" r:id="rId13"/>
    <p:sldId id="268" r:id="rId14"/>
    <p:sldId id="275" r:id="rId15"/>
    <p:sldId id="274" r:id="rId16"/>
    <p:sldId id="273" r:id="rId17"/>
    <p:sldId id="278" r:id="rId18"/>
    <p:sldId id="266" r:id="rId19"/>
    <p:sldId id="260" r:id="rId20"/>
    <p:sldId id="25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http://s14.directupload.net/images/140609/sauyulgd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s.123rf.com/450wm/robynmac/robynmac0810/robynmac081000098/3789148-vintage-writing-set-including-feather-quill-pen-nib-pen-ink-well-and-blotter-on-writing-stand-isolat.jpg?ver=6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416"/>
            <a:ext cx="3131840" cy="216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060849"/>
            <a:ext cx="7772400" cy="153960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Филиал МАОУ «</a:t>
            </a:r>
            <a:r>
              <a:rPr lang="ru-RU" sz="2000" b="1" dirty="0" err="1" smtClean="0">
                <a:solidFill>
                  <a:srgbClr val="7030A0"/>
                </a:solidFill>
              </a:rPr>
              <a:t>Нижнеаремзянская</a:t>
            </a:r>
            <a:r>
              <a:rPr lang="ru-RU" sz="2000" b="1" dirty="0" smtClean="0">
                <a:solidFill>
                  <a:srgbClr val="7030A0"/>
                </a:solidFill>
              </a:rPr>
              <a:t> СОШ» – «</a:t>
            </a:r>
            <a:r>
              <a:rPr lang="ru-RU" sz="2000" b="1" dirty="0" err="1" smtClean="0">
                <a:solidFill>
                  <a:srgbClr val="7030A0"/>
                </a:solidFill>
              </a:rPr>
              <a:t>Малозоркальцевская</a:t>
            </a:r>
            <a:r>
              <a:rPr lang="ru-RU" sz="2000" b="1" dirty="0" smtClean="0">
                <a:solidFill>
                  <a:srgbClr val="7030A0"/>
                </a:solidFill>
              </a:rPr>
              <a:t> СОШ»</a:t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3100" b="1" dirty="0" smtClean="0">
                <a:solidFill>
                  <a:srgbClr val="7030A0"/>
                </a:solidFill>
              </a:rPr>
              <a:t>Исследовательская </a:t>
            </a:r>
            <a:r>
              <a:rPr lang="ru-RU" sz="3100" b="1" dirty="0">
                <a:solidFill>
                  <a:srgbClr val="7030A0"/>
                </a:solidFill>
              </a:rPr>
              <a:t>работа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 smtClean="0">
                <a:solidFill>
                  <a:srgbClr val="7030A0"/>
                </a:solidFill>
              </a:rPr>
              <a:t>«Когда стихи со мною говорят»</a:t>
            </a:r>
            <a:br>
              <a:rPr lang="ru-RU" b="1" i="1" dirty="0" smtClean="0">
                <a:solidFill>
                  <a:srgbClr val="7030A0"/>
                </a:solidFill>
              </a:rPr>
            </a:b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797152"/>
            <a:ext cx="3888432" cy="1368152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rgbClr val="7030A0"/>
                </a:solidFill>
                <a:latin typeface="+mj-lt"/>
              </a:rPr>
              <a:t>Выполнила: учитель начальных классов</a:t>
            </a:r>
          </a:p>
          <a:p>
            <a:pPr algn="r"/>
            <a:r>
              <a:rPr lang="ru-RU" sz="1800" b="1" dirty="0" err="1" smtClean="0">
                <a:solidFill>
                  <a:srgbClr val="7030A0"/>
                </a:solidFill>
                <a:latin typeface="+mj-lt"/>
              </a:rPr>
              <a:t>Чепурная</a:t>
            </a:r>
            <a:r>
              <a:rPr lang="ru-RU" sz="1800" b="1" dirty="0" smtClean="0">
                <a:solidFill>
                  <a:srgbClr val="7030A0"/>
                </a:solidFill>
                <a:latin typeface="+mj-lt"/>
              </a:rPr>
              <a:t> С.В.</a:t>
            </a:r>
          </a:p>
          <a:p>
            <a:endParaRPr lang="ru-RU" sz="2400" b="1" dirty="0" smtClean="0">
              <a:solidFill>
                <a:srgbClr val="7030A0"/>
              </a:solidFill>
              <a:latin typeface="+mj-lt"/>
            </a:endParaRPr>
          </a:p>
          <a:p>
            <a:endParaRPr lang="ru-RU" sz="24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8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912" y="98072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война                 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война, война такая страшная,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отголоски той войны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Видны в морщинках наших ветеранов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заревом сверкают на груди.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будем помнить этот день весенний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навсегда в сердцах мы сохраним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Улыбки наших ветеранов 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те великие слова – Победа! Мир!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Панов Александр, ученик 2 класса, Филиал МАОУ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Нижнеаремзянская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 -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3801" r="21450" b="8779"/>
          <a:stretch/>
        </p:blipFill>
        <p:spPr>
          <a:xfrm>
            <a:off x="827584" y="991183"/>
            <a:ext cx="239504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9952" y="620688"/>
            <a:ext cx="4572000" cy="53222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помню…             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живу в двадцать первом веке, 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войне я знаю из книжек.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рад, что я и мои друзья 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видели от взрывов ослепляющих вспышек.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Увидев у прадеда моего на груди ордена,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становится очень грустно…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жизней унесла война?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их в земле нашей русской?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Спасибо, прадед, тебе за Победу!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 подвигом вашим я низко склонюсь.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тебе за ясное небо!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помню! Я горжусь!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Риттер Леонид, ученик 2 класса, Филиал МАОУ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Нижнеаремзянская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 -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" r="8696"/>
          <a:stretch/>
        </p:blipFill>
        <p:spPr>
          <a:xfrm rot="5400000">
            <a:off x="143508" y="1176436"/>
            <a:ext cx="424847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620688"/>
            <a:ext cx="4572000" cy="54713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войны     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 годы шла война…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дети быстро повзрослели.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работали везде: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лесах, в полях, в колхозах.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забыли, как смеяться.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 слезились каждый день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страха, холода и боли.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хотели есть и пить,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нужно ведь кормить солдат.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что такая участь им?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что такое наказанье?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кто вернёт им радость дней?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Дни счастья, радость и веселье?!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Чарков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Константин, ученик 2 класса, Филиал МАОУ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Нижнеаремзянская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 - «</a:t>
            </a: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СОШ»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260648"/>
            <a:ext cx="576064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Детство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с папой говорили,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 весь день в поход ходили.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во дворе гоняли мяч,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 природе веселились,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Играли в прятки и лапту.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школы дружно шли домой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Весёлой дружною гурьбой.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мы? Что есть у нас сейчас?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перестали видеть лица.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гаджету в руках у нас,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перемене весь наш класс 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Играет только в телефон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каждый день мы только в нём.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интернет заменит друга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не нужна уже подруга,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тайны ей все рассказать.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 это Гугл может дать.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чему всё это приведёт? 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Друзей не будет и подруг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Лишь только электронный друг.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Биро</a:t>
            </a:r>
            <a:r>
              <a:rPr lang="ru-RU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Ксения, ученица 2 </a:t>
            </a:r>
            <a:r>
              <a:rPr lang="ru-RU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2431281" cy="43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3334"/>
          <a:stretch/>
        </p:blipFill>
        <p:spPr>
          <a:xfrm>
            <a:off x="5004048" y="836712"/>
            <a:ext cx="3801021" cy="46172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701415"/>
            <a:ext cx="4572000" cy="3968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Спасибо</a:t>
            </a:r>
            <a:endParaRPr lang="ru-RU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Бежит солдат, бежит матрос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Бегут они на лютых немцев.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Их победить они должны,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Спасти Отчизну наших предков!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победив, нам помогли,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Дожить всем нам до дней прекрасных!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Спасибо Вам Сыны войны,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Что мы живём  и Нет войны!!!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r>
              <a:rPr lang="ru-RU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Багаев</a:t>
            </a: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Борис 1 класс</a:t>
            </a:r>
          </a:p>
        </p:txBody>
      </p:sp>
    </p:spTree>
    <p:extLst>
      <p:ext uri="{BB962C8B-B14F-4D97-AF65-F5344CB8AC3E}">
        <p14:creationId xmlns:p14="http://schemas.microsoft.com/office/powerpoint/2010/main" val="20898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4572000" cy="52673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Дети войны</a:t>
            </a:r>
            <a:endParaRPr lang="ru-RU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Моё имя Алёна,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я ученица,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школу хожу я учиться!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Сегодня узнала, как страшно жилось всем </a:t>
            </a:r>
            <a:r>
              <a:rPr lang="ru-RU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ребятишкам</a:t>
            </a: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 время войны под звуки стрельбы они ходили учиться!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Как хлеб берегли и цену ему понимали!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Любили страну, её берегли и грудью своей защищали!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Ходили в разведку, вязали носки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Победу они одержали!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Ткач Алёна 1 класс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7" t="28349" r="19334" b="-8800"/>
          <a:stretch/>
        </p:blipFill>
        <p:spPr>
          <a:xfrm>
            <a:off x="4572000" y="692696"/>
            <a:ext cx="4032448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836712"/>
            <a:ext cx="4572000" cy="50735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радио сказали…..</a:t>
            </a:r>
            <a:endParaRPr lang="ru-RU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Много горя, много слёз 41 год принёс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радио сказали на нас враги напали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Ушли мужчины воевать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Фашистов подлых убивать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войне то победили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 потери большие были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Каждая семья получила известие о гибели чьей то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Или потери </a:t>
            </a:r>
            <a:r>
              <a:rPr lang="ru-RU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безвести</a:t>
            </a:r>
            <a:endParaRPr lang="ru-RU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не пожелаешь никому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Пережить такую войну   </a:t>
            </a:r>
            <a:endParaRPr lang="ru-RU" dirty="0" smtClean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Шмаков </a:t>
            </a:r>
            <a:r>
              <a:rPr lang="ru-RU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Андрей 1 класс</a:t>
            </a:r>
          </a:p>
        </p:txBody>
      </p:sp>
    </p:spTree>
    <p:extLst>
      <p:ext uri="{BB962C8B-B14F-4D97-AF65-F5344CB8AC3E}">
        <p14:creationId xmlns:p14="http://schemas.microsoft.com/office/powerpoint/2010/main" val="40473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764704"/>
            <a:ext cx="6192688" cy="319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«Повсюду </a:t>
            </a:r>
            <a:r>
              <a:rPr lang="ru-RU" sz="36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искал я покоя и в одном лишь месте обрел его — в углу, с </a:t>
            </a:r>
            <a:r>
              <a:rPr lang="ru-RU" sz="36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книгою».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Умбэрто</a:t>
            </a:r>
            <a:r>
              <a:rPr lang="ru-RU" sz="2400" b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Эко</a:t>
            </a:r>
            <a:endParaRPr lang="ru-RU" sz="2400" dirty="0">
              <a:solidFill>
                <a:srgbClr val="7030A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>
        <p:sndAc>
          <p:endSnd/>
        </p:sndAc>
      </p:transition>
    </mc:Choice>
    <mc:Fallback xmlns="">
      <p:transition spd="slow" advTm="23000"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764704"/>
            <a:ext cx="63904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Таким образом, в процессе работы:</a:t>
            </a:r>
          </a:p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1) найдены и приведены в систему важные для развития поэтических способностей   приёмы стихосложения.</a:t>
            </a:r>
          </a:p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2) выявлена тенденция развития поэтических способностей в процессе исследования.</a:t>
            </a:r>
          </a:p>
          <a:p>
            <a:r>
              <a:rPr lang="ru-RU" sz="2400" dirty="0">
                <a:solidFill>
                  <a:srgbClr val="7030A0"/>
                </a:solidFill>
                <a:latin typeface="+mj-lt"/>
              </a:rPr>
              <a:t>Необходимо развивать творческие способности, а именно сочинение стихотворений. Приобщение детей к поэзии развивает творческое и бережное отношение к слову.</a:t>
            </a:r>
          </a:p>
        </p:txBody>
      </p:sp>
    </p:spTree>
    <p:extLst>
      <p:ext uri="{BB962C8B-B14F-4D97-AF65-F5344CB8AC3E}">
        <p14:creationId xmlns:p14="http://schemas.microsoft.com/office/powerpoint/2010/main" val="28349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«Поэзия – великая держава.</a:t>
            </a:r>
            <a:endParaRPr lang="ru-RU" b="1" dirty="0">
              <a:solidFill>
                <a:srgbClr val="7030A0"/>
              </a:solidFill>
              <a:latin typeface="+mj-lt"/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           Она легла на много 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вёрст 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и лет.</a:t>
            </a:r>
            <a:endParaRPr lang="ru-RU" b="1" dirty="0">
              <a:solidFill>
                <a:srgbClr val="7030A0"/>
              </a:solidFill>
              <a:latin typeface="+mj-lt"/>
            </a:endParaRPr>
          </a:p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          Строга, невозмутима, 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величава.</a:t>
            </a:r>
            <a:endParaRPr lang="ru-RU" b="1" dirty="0" smtClean="0">
              <a:solidFill>
                <a:srgbClr val="7030A0"/>
              </a:solidFill>
              <a:latin typeface="+mj-lt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+mj-lt"/>
              </a:rPr>
              <a:t>          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Распространяет свой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спокойный 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свет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7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Литература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1. Л. В. Чернец «Школьный словарь литературоведческих терминов».</a:t>
            </a:r>
          </a:p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(«Просвещение 2002г.)</a:t>
            </a:r>
          </a:p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2. Н. </a:t>
            </a:r>
            <a:r>
              <a:rPr lang="ru-RU" sz="2600" dirty="0" err="1">
                <a:solidFill>
                  <a:srgbClr val="7030A0"/>
                </a:solidFill>
                <a:latin typeface="+mj-lt"/>
              </a:rPr>
              <a:t>Шульговский</a:t>
            </a:r>
            <a:r>
              <a:rPr lang="ru-RU" sz="2600" dirty="0">
                <a:solidFill>
                  <a:srgbClr val="7030A0"/>
                </a:solidFill>
                <a:latin typeface="+mj-lt"/>
              </a:rPr>
              <a:t> «Занимательное стихосложение»</a:t>
            </a:r>
          </a:p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(«ИДМ» 2009 г.)</a:t>
            </a:r>
          </a:p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3. В. </a:t>
            </a:r>
            <a:r>
              <a:rPr lang="ru-RU" sz="2600" dirty="0" err="1">
                <a:solidFill>
                  <a:srgbClr val="7030A0"/>
                </a:solidFill>
                <a:latin typeface="+mj-lt"/>
              </a:rPr>
              <a:t>Кожинов</a:t>
            </a:r>
            <a:r>
              <a:rPr lang="ru-RU" sz="2600" dirty="0">
                <a:solidFill>
                  <a:srgbClr val="7030A0"/>
                </a:solidFill>
                <a:latin typeface="+mj-lt"/>
              </a:rPr>
              <a:t> «Как пишут стихи. О законах поэтического творчества»</a:t>
            </a:r>
          </a:p>
          <a:p>
            <a:pPr>
              <a:buNone/>
            </a:pPr>
            <a:r>
              <a:rPr lang="ru-RU" sz="2600" dirty="0">
                <a:solidFill>
                  <a:srgbClr val="7030A0"/>
                </a:solidFill>
                <a:latin typeface="+mj-lt"/>
              </a:rPr>
              <a:t>(«Алгоритм» 2001 г.)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75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5" name="Левая фигурная скобка 4"/>
          <p:cNvSpPr/>
          <p:nvPr/>
        </p:nvSpPr>
        <p:spPr>
          <a:xfrm>
            <a:off x="4572000" y="3284984"/>
            <a:ext cx="45719" cy="5040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https://b1.culture.ru/c/961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96944" cy="545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3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Актуальность темы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100" dirty="0" smtClean="0">
                <a:solidFill>
                  <a:srgbClr val="7030A0"/>
                </a:solidFill>
                <a:latin typeface="+mj-lt"/>
              </a:rPr>
              <a:t>Патриотическое </a:t>
            </a:r>
            <a:r>
              <a:rPr lang="ru-RU" sz="3100" dirty="0">
                <a:solidFill>
                  <a:srgbClr val="7030A0"/>
                </a:solidFill>
                <a:latin typeface="+mj-lt"/>
              </a:rPr>
              <a:t>воспитание подрастающего поколения всегда являлось одной из важнейших задач современной школы, ведь детство и юность — самая благодатная пора для привития священного чувства любви к Родине.</a:t>
            </a:r>
          </a:p>
          <a:p>
            <a:r>
              <a:rPr lang="ru-RU" sz="3100" dirty="0">
                <a:solidFill>
                  <a:srgbClr val="7030A0"/>
                </a:solidFill>
                <a:latin typeface="+mj-lt"/>
              </a:rPr>
              <a:t>Понятие «духовное богатство» базируется, прежде всего, на чувстве патриотизма, которое в той или иной мере присуще гражданам нашей страны, в том числе и маленьким. Что такое «патриотизм»? «Патриотизм — преданность и любовь к своему Отечеству, к своему народу»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85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24744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+mj-lt"/>
              </a:rPr>
              <a:t>Целью</a:t>
            </a:r>
            <a:r>
              <a:rPr lang="ru-RU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данной работы является развитие поэтических навыков, в общем, развитие человека.</a:t>
            </a:r>
          </a:p>
          <a:p>
            <a:r>
              <a:rPr lang="ru-RU" sz="2400" b="1" i="1" dirty="0">
                <a:solidFill>
                  <a:srgbClr val="7030A0"/>
                </a:solidFill>
                <a:latin typeface="+mj-lt"/>
              </a:rPr>
              <a:t>Объектом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 данной работы стал самостоятельный </a:t>
            </a:r>
            <a:r>
              <a:rPr lang="ru-RU" sz="2400" dirty="0" err="1">
                <a:solidFill>
                  <a:srgbClr val="7030A0"/>
                </a:solidFill>
                <a:latin typeface="+mj-lt"/>
              </a:rPr>
              <a:t>поисково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 – исследовательский процесс на уроках 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литературного чтения, внеурочных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занятиях.</a:t>
            </a:r>
          </a:p>
          <a:p>
            <a:r>
              <a:rPr lang="ru-RU" sz="2400" b="1" i="1" dirty="0">
                <a:solidFill>
                  <a:srgbClr val="7030A0"/>
                </a:solidFill>
                <a:latin typeface="+mj-lt"/>
              </a:rPr>
              <a:t>Предметом</a:t>
            </a:r>
            <a:r>
              <a:rPr lang="ru-RU" sz="2400" i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стали проблемы развития поэтических способностей учащихся и оптимальные условия их 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развития, подготовка к муниципальному конкурсу стихов, посвящённому 75 – </a:t>
            </a:r>
            <a:r>
              <a:rPr lang="ru-RU" sz="2400" dirty="0" err="1" smtClean="0">
                <a:solidFill>
                  <a:srgbClr val="7030A0"/>
                </a:solidFill>
                <a:latin typeface="+mj-lt"/>
              </a:rPr>
              <a:t>летию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 Великой Победы.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78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Этапы работы: </a:t>
            </a:r>
          </a:p>
          <a:p>
            <a:pPr marL="342900" lvl="0" indent="-342900">
              <a:buAutoNum type="arabicPeriod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Подготовительный. 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- Изучить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научную, специальную, энциклопедическую литературу.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2. Исследовательский.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- Проанализировать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вопрос, что есть стих и стихосложение в области творческого мышления.</a:t>
            </a:r>
          </a:p>
          <a:p>
            <a:pPr marL="285750" lvl="0" indent="-28575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Изучить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основу понятия стихосложение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.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3. Практический.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  <a:p>
            <a:pPr marL="285750" lvl="0" indent="-28575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Представить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образцы стихосложения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Написание стихов детьми</a:t>
            </a:r>
          </a:p>
          <a:p>
            <a:pPr marL="285750" lvl="0" indent="-28575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Художественное оформление стихов</a:t>
            </a:r>
          </a:p>
          <a:p>
            <a:pPr marL="285750" lvl="0" indent="-28575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Представление стихов собственного сочинения</a:t>
            </a:r>
          </a:p>
          <a:p>
            <a:pPr lvl="0"/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4. Защита проекта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80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692696"/>
            <a:ext cx="69847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rgbClr val="7030A0"/>
                </a:solidFill>
                <a:latin typeface="+mj-lt"/>
              </a:rPr>
              <a:t>РИТМ.  МЕТР. РИФМА.</a:t>
            </a:r>
          </a:p>
          <a:p>
            <a:pPr>
              <a:buNone/>
            </a:pPr>
            <a:endParaRPr lang="ru-RU" sz="2400" i="1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+mj-lt"/>
              </a:rPr>
              <a:t>Ритм </a:t>
            </a:r>
            <a:r>
              <a:rPr lang="ru-RU" sz="2400" i="1" dirty="0">
                <a:solidFill>
                  <a:srgbClr val="7030A0"/>
                </a:solidFill>
                <a:latin typeface="+mj-lt"/>
              </a:rPr>
              <a:t>задаётся правильным чередованием ударных и безударных слогов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	</a:t>
            </a:r>
            <a:r>
              <a:rPr lang="ru-RU" sz="2400" i="1" dirty="0">
                <a:solidFill>
                  <a:srgbClr val="7030A0"/>
                </a:solidFill>
                <a:latin typeface="+mj-lt"/>
              </a:rPr>
              <a:t>Метр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               от греческого </a:t>
            </a:r>
            <a:r>
              <a:rPr lang="en-US" sz="2400" dirty="0" err="1">
                <a:solidFill>
                  <a:srgbClr val="7030A0"/>
                </a:solidFill>
                <a:latin typeface="+mj-lt"/>
              </a:rPr>
              <a:t>Mertoh</a:t>
            </a:r>
            <a:r>
              <a:rPr lang="en-US" sz="2400" dirty="0">
                <a:solidFill>
                  <a:srgbClr val="7030A0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– мера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              Чередование сильных и слабых мест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	</a:t>
            </a:r>
            <a:r>
              <a:rPr lang="ru-RU" sz="2400" i="1" dirty="0">
                <a:solidFill>
                  <a:srgbClr val="7030A0"/>
                </a:solidFill>
                <a:latin typeface="+mj-lt"/>
              </a:rPr>
              <a:t>Рифма 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                    от греческого </a:t>
            </a:r>
            <a:r>
              <a:rPr lang="en-US" sz="2400" dirty="0" err="1">
                <a:solidFill>
                  <a:srgbClr val="7030A0"/>
                </a:solidFill>
                <a:latin typeface="+mj-lt"/>
              </a:rPr>
              <a:t>rhythmos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- соразмерность повтор звуков, 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             связывающих окончания двух или более строк.</a:t>
            </a:r>
          </a:p>
        </p:txBody>
      </p:sp>
    </p:spTree>
    <p:extLst>
      <p:ext uri="{BB962C8B-B14F-4D97-AF65-F5344CB8AC3E}">
        <p14:creationId xmlns:p14="http://schemas.microsoft.com/office/powerpoint/2010/main" val="130326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476672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Ямб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 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- -́́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		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  «Ангел чудный, ангел светлый,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	Освети любовью мир…» </a:t>
            </a:r>
            <a:endParaRPr lang="ru-RU" sz="2400" dirty="0" smtClean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Хорей 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- ́-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	«И снова осени унылые картины</a:t>
            </a:r>
          </a:p>
          <a:p>
            <a:pPr>
              <a:buNone/>
            </a:pPr>
            <a:r>
              <a:rPr lang="ru-RU" sz="2400" dirty="0">
                <a:solidFill>
                  <a:srgbClr val="7030A0"/>
                </a:solidFill>
                <a:latin typeface="+mj-lt"/>
              </a:rPr>
              <a:t>Рисует кисть природы за окном</a:t>
            </a: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…»</a:t>
            </a:r>
            <a:endParaRPr lang="ru-RU" sz="2400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Дактиль -́ - -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«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Царствует осень в обличье своём,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Капает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дождик в окне за стеклом».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Амфибрахий </a:t>
            </a:r>
            <a:r>
              <a:rPr lang="ru-RU" sz="2400" b="1" dirty="0">
                <a:solidFill>
                  <a:srgbClr val="7030A0"/>
                </a:solidFill>
                <a:latin typeface="+mj-lt"/>
              </a:rPr>
              <a:t>- - ́-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«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Где снежный сугроб под окошком?</a:t>
            </a:r>
          </a:p>
          <a:p>
            <a:pPr>
              <a:buNone/>
            </a:pPr>
            <a:r>
              <a:rPr lang="ru-RU" sz="2400" dirty="0" smtClean="0">
                <a:solidFill>
                  <a:srgbClr val="7030A0"/>
                </a:solidFill>
                <a:latin typeface="+mj-lt"/>
              </a:rPr>
              <a:t>Где </a:t>
            </a:r>
            <a:r>
              <a:rPr lang="ru-RU" sz="2400" dirty="0">
                <a:solidFill>
                  <a:srgbClr val="7030A0"/>
                </a:solidFill>
                <a:latin typeface="+mj-lt"/>
              </a:rPr>
              <a:t>льдинок узор на окне?» 	</a:t>
            </a:r>
          </a:p>
        </p:txBody>
      </p:sp>
    </p:spTree>
    <p:extLst>
      <p:ext uri="{BB962C8B-B14F-4D97-AF65-F5344CB8AC3E}">
        <p14:creationId xmlns:p14="http://schemas.microsoft.com/office/powerpoint/2010/main" val="245000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813690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ВИДЫ РИФМ</a:t>
            </a:r>
          </a:p>
          <a:p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Парные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(смежные) – связывающие две соседние строки </a:t>
            </a:r>
            <a:r>
              <a:rPr lang="ru-RU" b="1" i="1" dirty="0" err="1" smtClean="0">
                <a:solidFill>
                  <a:srgbClr val="7030A0"/>
                </a:solidFill>
                <a:latin typeface="+mj-lt"/>
              </a:rPr>
              <a:t>ббАА</a:t>
            </a:r>
            <a:endParaRPr lang="ru-RU" b="1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b="1" dirty="0">
                <a:solidFill>
                  <a:srgbClr val="7030A0"/>
                </a:solidFill>
                <a:latin typeface="+mj-lt"/>
              </a:rPr>
              <a:t> «Царствует осень в обличье своём,</a:t>
            </a:r>
          </a:p>
          <a:p>
            <a:pPr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Капает дождик в окне за стеклом,</a:t>
            </a:r>
          </a:p>
          <a:p>
            <a:pPr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Тучи по небу плывут друг за другом,</a:t>
            </a:r>
          </a:p>
          <a:p>
            <a:pPr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Смело бегут ручейки по округам».</a:t>
            </a:r>
          </a:p>
          <a:p>
            <a:r>
              <a:rPr lang="ru-RU" b="1" dirty="0">
                <a:solidFill>
                  <a:srgbClr val="7030A0"/>
                </a:solidFill>
                <a:latin typeface="+mj-lt"/>
              </a:rPr>
              <a:t> </a:t>
            </a:r>
            <a:endParaRPr lang="ru-RU" sz="2400" b="1" i="1" dirty="0" smtClean="0">
              <a:solidFill>
                <a:srgbClr val="7030A0"/>
              </a:solidFill>
              <a:latin typeface="+mj-lt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Перекрёстные</a:t>
            </a:r>
            <a:r>
              <a:rPr lang="ru-RU" b="1" i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– созвучные первая и третья, вторая и четвертая строки </a:t>
            </a:r>
            <a:r>
              <a:rPr lang="ru-RU" b="1" i="1" dirty="0" err="1">
                <a:solidFill>
                  <a:srgbClr val="7030A0"/>
                </a:solidFill>
                <a:latin typeface="+mj-lt"/>
              </a:rPr>
              <a:t>бАбА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 </a:t>
            </a:r>
          </a:p>
          <a:p>
            <a:pPr lvl="1"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«Ах осени унылая картина,</a:t>
            </a:r>
          </a:p>
          <a:p>
            <a:pPr lvl="1"/>
            <a:r>
              <a:rPr lang="ru-RU" b="1" i="1" dirty="0">
                <a:solidFill>
                  <a:srgbClr val="7030A0"/>
                </a:solidFill>
                <a:latin typeface="+mj-lt"/>
              </a:rPr>
              <a:t>Как вдохновенно бьётся сердце вновь,</a:t>
            </a:r>
          </a:p>
          <a:p>
            <a:pPr lvl="1"/>
            <a:r>
              <a:rPr lang="ru-RU" b="1" i="1" dirty="0">
                <a:solidFill>
                  <a:srgbClr val="7030A0"/>
                </a:solidFill>
                <a:latin typeface="+mj-lt"/>
              </a:rPr>
              <a:t>Какая тайна здесь, вдали от мира,</a:t>
            </a:r>
          </a:p>
          <a:p>
            <a:pPr lvl="1"/>
            <a:r>
              <a:rPr lang="ru-RU" b="1" i="1" dirty="0">
                <a:solidFill>
                  <a:srgbClr val="7030A0"/>
                </a:solidFill>
                <a:latin typeface="+mj-lt"/>
              </a:rPr>
              <a:t>Рождает жизнь, и слёзы , и любовь»</a:t>
            </a:r>
          </a:p>
          <a:p>
            <a:endParaRPr lang="ru-RU" sz="800" b="1" i="1" dirty="0" smtClean="0">
              <a:solidFill>
                <a:srgbClr val="7030A0"/>
              </a:solidFill>
              <a:latin typeface="+mj-lt"/>
            </a:endParaRPr>
          </a:p>
          <a:p>
            <a:endParaRPr lang="ru-RU" sz="800" b="1" i="1" dirty="0" smtClean="0">
              <a:solidFill>
                <a:srgbClr val="7030A0"/>
              </a:solidFill>
              <a:latin typeface="+mj-lt"/>
            </a:endParaRPr>
          </a:p>
          <a:p>
            <a:r>
              <a:rPr lang="ru-RU" sz="2400" b="1" i="1" dirty="0" smtClean="0">
                <a:solidFill>
                  <a:srgbClr val="7030A0"/>
                </a:solidFill>
                <a:latin typeface="+mj-lt"/>
              </a:rPr>
              <a:t>Охватные 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(опоясанные или кольцевые) - </a:t>
            </a:r>
            <a:r>
              <a:rPr lang="ru-RU" b="1" dirty="0">
                <a:solidFill>
                  <a:srgbClr val="7030A0"/>
                </a:solidFill>
                <a:latin typeface="+mj-lt"/>
              </a:rPr>
              <a:t> </a:t>
            </a:r>
          </a:p>
          <a:p>
            <a:pPr>
              <a:buNone/>
            </a:pPr>
            <a:r>
              <a:rPr lang="ru-RU" b="1" i="1" dirty="0">
                <a:solidFill>
                  <a:srgbClr val="7030A0"/>
                </a:solidFill>
                <a:latin typeface="+mj-lt"/>
              </a:rPr>
              <a:t>рифмуются первая и четвертая, вторая и третья строки. </a:t>
            </a:r>
            <a:r>
              <a:rPr lang="ru-RU" b="1" i="1" dirty="0" err="1">
                <a:solidFill>
                  <a:srgbClr val="7030A0"/>
                </a:solidFill>
                <a:latin typeface="+mj-lt"/>
              </a:rPr>
              <a:t>АббА</a:t>
            </a:r>
            <a:r>
              <a:rPr lang="ru-RU" b="1" i="1" dirty="0">
                <a:solidFill>
                  <a:srgbClr val="7030A0"/>
                </a:solidFill>
                <a:latin typeface="+mj-lt"/>
              </a:rPr>
              <a:t> .</a:t>
            </a:r>
            <a:endParaRPr lang="ru-RU" b="1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endParaRPr lang="ru-RU" b="1" i="1" dirty="0">
              <a:solidFill>
                <a:srgbClr val="7030A0"/>
              </a:solidFill>
              <a:latin typeface="+mj-lt"/>
            </a:endParaRPr>
          </a:p>
          <a:p>
            <a:pPr>
              <a:buNone/>
            </a:pPr>
            <a:r>
              <a:rPr lang="ru-RU" dirty="0">
                <a:solidFill>
                  <a:srgbClr val="7030A0"/>
                </a:solidFill>
                <a:latin typeface="+mj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39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5244"/>
            <a:ext cx="8229600" cy="64239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Выступление детей. 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+mj-lt"/>
              </a:rPr>
              <a:t>Празднование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+mj-lt"/>
              </a:rPr>
              <a:t> 100-летие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+mj-lt"/>
              </a:rPr>
              <a:t>ВЛКСМ</a:t>
            </a:r>
            <a:endParaRPr lang="ru-RU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916832"/>
            <a:ext cx="5266929" cy="3917032"/>
          </a:xfrm>
          <a:prstGeom prst="rect">
            <a:avLst/>
          </a:prstGeom>
        </p:spPr>
      </p:pic>
      <p:pic>
        <p:nvPicPr>
          <p:cNvPr id="5" name="Для танца девочек — красивая лирическ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811</Words>
  <Application>Microsoft Office PowerPoint</Application>
  <PresentationFormat>Экран (4:3)</PresentationFormat>
  <Paragraphs>182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Book Antiqua</vt:lpstr>
      <vt:lpstr>Calibri</vt:lpstr>
      <vt:lpstr>Century Gothic</vt:lpstr>
      <vt:lpstr>Segoe UI</vt:lpstr>
      <vt:lpstr>Times New Roman</vt:lpstr>
      <vt:lpstr>Тема Office</vt:lpstr>
      <vt:lpstr>Филиал МАОУ «Нижнеаремзянская СОШ» – «Малозоркальцевская СОШ»  Исследовательская работа «Когда стихи со мною говорят» </vt:lpstr>
      <vt:lpstr>Презентация PowerPoint</vt:lpstr>
      <vt:lpstr>Актуальность темы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Выступление детей.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29</cp:revision>
  <dcterms:created xsi:type="dcterms:W3CDTF">2019-03-16T19:06:06Z</dcterms:created>
  <dcterms:modified xsi:type="dcterms:W3CDTF">2020-11-18T16:21:49Z</dcterms:modified>
</cp:coreProperties>
</file>