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7" r:id="rId6"/>
    <p:sldId id="262" r:id="rId7"/>
    <p:sldId id="263" r:id="rId8"/>
    <p:sldId id="269" r:id="rId9"/>
    <p:sldId id="265" r:id="rId10"/>
    <p:sldId id="266" r:id="rId11"/>
    <p:sldId id="270" r:id="rId12"/>
    <p:sldId id="272" r:id="rId13"/>
    <p:sldId id="267" r:id="rId14"/>
    <p:sldId id="268" r:id="rId15"/>
    <p:sldId id="271" r:id="rId16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Stylo" panose="020B0604020202020204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0" y="1757363"/>
            <a:ext cx="5899150" cy="2387600"/>
          </a:xfrm>
        </p:spPr>
        <p:txBody>
          <a:bodyPr anchor="b"/>
          <a:lstStyle>
            <a:lvl1pPr algn="ctr">
              <a:defRPr sz="6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4437063"/>
            <a:ext cx="4972050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431F-6565-42F2-8068-3D075B2D0FB1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BDCF8-F2EE-42BF-8225-6453628B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glow rad="114300">
              <a:schemeClr val="tx1">
                <a:alpha val="34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885" y="1149530"/>
            <a:ext cx="7418966" cy="312202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ook Antiqua" panose="02040602050305030304" pitchFamily="18" charset="0"/>
              </a:rPr>
              <a:t/>
            </a:r>
            <a:br>
              <a:rPr lang="ru-RU" sz="3200" dirty="0" smtClean="0">
                <a:latin typeface="Book Antiqua" panose="02040602050305030304" pitchFamily="18" charset="0"/>
              </a:rPr>
            </a:br>
            <a:r>
              <a:rPr lang="ru-RU" sz="3200" dirty="0">
                <a:latin typeface="Book Antiqua" panose="02040602050305030304" pitchFamily="18" charset="0"/>
              </a:rPr>
              <a:t/>
            </a:r>
            <a:br>
              <a:rPr lang="ru-RU" sz="3200" dirty="0">
                <a:latin typeface="Book Antiqua" panose="02040602050305030304" pitchFamily="18" charset="0"/>
              </a:rPr>
            </a:br>
            <a:r>
              <a:rPr lang="ru-RU" sz="3200" dirty="0" smtClean="0">
                <a:latin typeface="Book Antiqua" panose="02040602050305030304" pitchFamily="18" charset="0"/>
              </a:rPr>
              <a:t/>
            </a:r>
            <a:br>
              <a:rPr lang="ru-RU" sz="3200" dirty="0" smtClean="0">
                <a:latin typeface="Book Antiqua" panose="02040602050305030304" pitchFamily="18" charset="0"/>
              </a:rPr>
            </a:br>
            <a:r>
              <a:rPr lang="ru-RU" sz="3200" dirty="0" err="1" smtClean="0">
                <a:latin typeface="Book Antiqua" panose="02040602050305030304" pitchFamily="18" charset="0"/>
              </a:rPr>
              <a:t>Даймонд</a:t>
            </a:r>
            <a:r>
              <a:rPr lang="ru-RU" sz="3200" dirty="0" smtClean="0">
                <a:latin typeface="Book Antiqua" panose="02040602050305030304" pitchFamily="18" charset="0"/>
              </a:rPr>
              <a:t> </a:t>
            </a:r>
            <a:r>
              <a:rPr lang="ru-RU" sz="3200" dirty="0">
                <a:latin typeface="Book Antiqua" panose="02040602050305030304" pitchFamily="18" charset="0"/>
              </a:rPr>
              <a:t>- прием технологии развития критического </a:t>
            </a:r>
            <a:br>
              <a:rPr lang="ru-RU" sz="3200" dirty="0">
                <a:latin typeface="Book Antiqua" panose="02040602050305030304" pitchFamily="18" charset="0"/>
              </a:rPr>
            </a:br>
            <a:r>
              <a:rPr lang="ru-RU" sz="3200" dirty="0">
                <a:latin typeface="Book Antiqua" panose="02040602050305030304" pitchFamily="18" charset="0"/>
              </a:rPr>
              <a:t>мышления на уроках в начальной школе</a:t>
            </a:r>
            <a:br>
              <a:rPr lang="ru-RU" sz="3200" dirty="0">
                <a:latin typeface="Book Antiqua" panose="02040602050305030304" pitchFamily="18" charset="0"/>
              </a:rPr>
            </a:b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4241" y="3657601"/>
            <a:ext cx="4922728" cy="1008062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7200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7200" dirty="0" smtClean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72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</a:t>
            </a:r>
            <a:r>
              <a:rPr lang="ru-RU" sz="6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Медведева Татьяна Алексеевна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6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40971" y="662359"/>
            <a:ext cx="7367452" cy="345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Филиал «</a:t>
            </a:r>
            <a:r>
              <a:rPr lang="ru-RU" sz="1600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Нижнеаремзянская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СОШ»-«</a:t>
            </a:r>
            <a:r>
              <a:rPr lang="ru-RU" sz="1600" dirty="0" err="1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Малозоркальцевская</a:t>
            </a:r>
            <a:r>
              <a:rPr lang="ru-RU" sz="1600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</p:txBody>
      </p:sp>
    </p:spTree>
    <p:extLst>
      <p:ext uri="{BB962C8B-B14F-4D97-AF65-F5344CB8AC3E}">
        <p14:creationId xmlns:p14="http://schemas.microsoft.com/office/powerpoint/2010/main" val="28460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496390"/>
            <a:ext cx="7966709" cy="222068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 Antiqua" panose="02040602050305030304" pitchFamily="18" charset="0"/>
              </a:rPr>
              <a:t>Урок русского </a:t>
            </a:r>
            <a:r>
              <a:rPr lang="ru-RU" sz="3200" dirty="0" smtClean="0">
                <a:latin typeface="Book Antiqua" panose="02040602050305030304" pitchFamily="18" charset="0"/>
              </a:rPr>
              <a:t>языка</a:t>
            </a:r>
            <a:br>
              <a:rPr lang="ru-RU" sz="3200" dirty="0" smtClean="0">
                <a:latin typeface="Book Antiqua" panose="02040602050305030304" pitchFamily="18" charset="0"/>
              </a:rPr>
            </a:br>
            <a:r>
              <a:rPr lang="ru-RU" sz="3200" dirty="0" smtClean="0">
                <a:latin typeface="Book Antiqua" panose="02040602050305030304" pitchFamily="18" charset="0"/>
              </a:rPr>
              <a:t>Тема</a:t>
            </a:r>
            <a:r>
              <a:rPr lang="ru-RU" sz="3200" dirty="0">
                <a:latin typeface="Book Antiqua" panose="02040602050305030304" pitchFamily="18" charset="0"/>
              </a:rPr>
              <a:t>: </a:t>
            </a:r>
            <a:r>
              <a:rPr lang="ru-RU" sz="3200" dirty="0" smtClean="0">
                <a:latin typeface="Book Antiqua" panose="02040602050305030304" pitchFamily="18" charset="0"/>
              </a:rPr>
              <a:t>«Синонимы </a:t>
            </a:r>
            <a:r>
              <a:rPr lang="ru-RU" sz="3200" dirty="0">
                <a:latin typeface="Book Antiqua" panose="02040602050305030304" pitchFamily="18" charset="0"/>
              </a:rPr>
              <a:t>и </a:t>
            </a:r>
            <a:r>
              <a:rPr lang="ru-RU" sz="3200" dirty="0" smtClean="0">
                <a:latin typeface="Book Antiqua" panose="02040602050305030304" pitchFamily="18" charset="0"/>
              </a:rPr>
              <a:t>антонимы»</a:t>
            </a:r>
            <a:br>
              <a:rPr lang="ru-RU" sz="3200" dirty="0" smtClean="0">
                <a:latin typeface="Book Antiqua" panose="02040602050305030304" pitchFamily="18" charset="0"/>
              </a:rPr>
            </a:b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2366" y="2455817"/>
            <a:ext cx="4702628" cy="30008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Радость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Яркая, весёлая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Вдохновляет, помогает, заряжает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Радуйтесь моментам! Избегайте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Мешает, печалит, не радует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Унылая, ненужная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Грусть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187559"/>
            <a:ext cx="3683726" cy="302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1214846"/>
            <a:ext cx="7824652" cy="475843"/>
          </a:xfrm>
        </p:spPr>
        <p:txBody>
          <a:bodyPr>
            <a:noAutofit/>
          </a:bodyPr>
          <a:lstStyle/>
          <a:p>
            <a:pPr indent="179705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ru-RU" sz="3600" dirty="0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>Урок литературного чтения </a:t>
            </a:r>
            <a:r>
              <a:rPr lang="ru-RU" sz="3200" dirty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</a:br>
            <a:r>
              <a:rPr lang="ru-RU" sz="3200" dirty="0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>Тема: </a:t>
            </a:r>
            <a:r>
              <a:rPr lang="ru-RU" sz="3200" dirty="0" err="1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>Л.Н.Толстой</a:t>
            </a:r>
            <a:r>
              <a:rPr lang="ru-RU" sz="3200" dirty="0" smtClean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> «Прыжок»</a:t>
            </a:r>
            <a:r>
              <a:rPr lang="ru-RU" sz="3200" dirty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glow rad="114300">
                    <a:prstClr val="black">
                      <a:alpha val="34000"/>
                    </a:prstClr>
                  </a:glow>
                </a:effectLst>
                <a:latin typeface="Book Antiqua" panose="02040602050305030304" pitchFamily="18" charset="0"/>
              </a:rPr>
            </a:br>
            <a:r>
              <a:rPr lang="ru-RU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Book Antiqua" panose="0204060205030503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3" y="2325189"/>
            <a:ext cx="3341417" cy="286920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06239" y="1690689"/>
            <a:ext cx="4402183" cy="4135346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Решительность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Непоколебимая, непреклонная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Побеждает, помогает, вдохновляет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решительным! Отвергай безволие!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Мешает, губит, тормозит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Пассивное, бесполезное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Безволие </a:t>
            </a:r>
            <a:endParaRPr lang="ru-RU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63" y="1306286"/>
            <a:ext cx="6952141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469" y="770708"/>
            <a:ext cx="74719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800" b="1" i="1" u="sng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i="1" u="sng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i="1" u="sng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даймонд</a:t>
            </a:r>
            <a:r>
              <a:rPr lang="ru-RU" sz="2800" b="1" i="1" u="sng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ученику: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 и выражать свою мысль в кратких заключениях </a:t>
            </a:r>
            <a:r>
              <a:rPr lang="ru-RU" sz="1600" dirty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(коммуникативные УУД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 в учебном материале наиболее важные элементы</a:t>
            </a:r>
            <a:r>
              <a:rPr lang="ru-RU" sz="1600" dirty="0">
                <a:solidFill>
                  <a:srgbClr val="181818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(познавательные УУД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solidFill>
                <a:srgbClr val="000000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формируется </a:t>
            </a:r>
            <a:r>
              <a:rPr lang="ru-RU" sz="1600" dirty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мотивации к обучению и целенаправленной познавательной деятельности (личностные УУД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ебёнок </a:t>
            </a:r>
            <a:r>
              <a:rPr lang="ru-RU" sz="1600" dirty="0">
                <a:solidFill>
                  <a:srgbClr val="181818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учится осуществлять личностную и познавательную рефлексию (регулятивные УУД</a:t>
            </a:r>
            <a:r>
              <a:rPr lang="ru-RU" sz="1600" dirty="0" smtClean="0">
                <a:solidFill>
                  <a:srgbClr val="181818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023" y="1449977"/>
            <a:ext cx="7641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</a:t>
            </a:r>
            <a:r>
              <a:rPr lang="ru-RU" sz="36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уроках рождаются истины, покоряются вершины, свершаются открытия, продолжаются поиски!</a:t>
            </a:r>
            <a:endParaRPr lang="ru-RU" sz="36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07176"/>
            <a:ext cx="7886700" cy="193330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sz="4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9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9633" y="1828799"/>
            <a:ext cx="51106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6" y="2036548"/>
            <a:ext cx="6638794" cy="2242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7314" y="1071153"/>
            <a:ext cx="5359835" cy="8360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Цель работы: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1337" y="2181497"/>
            <a:ext cx="7641772" cy="249500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Book Antiqua" panose="02040602050305030304" pitchFamily="18" charset="0"/>
                <a:ea typeface="Calibri" panose="020F0502020204030204" pitchFamily="34" charset="0"/>
              </a:rPr>
              <a:t>знакомство с одним из приёмов </a:t>
            </a:r>
            <a:endParaRPr lang="ru-RU" sz="3200" dirty="0" smtClean="0">
              <a:latin typeface="Book Antiqua" panose="02040602050305030304" pitchFamily="18" charset="0"/>
              <a:ea typeface="Calibri" panose="020F0502020204030204" pitchFamily="34" charset="0"/>
            </a:endParaRPr>
          </a:p>
          <a:p>
            <a:r>
              <a:rPr lang="ru-RU" sz="3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технологии </a:t>
            </a:r>
            <a:r>
              <a:rPr lang="ru-RU" sz="3200" dirty="0">
                <a:latin typeface="Book Antiqua" panose="02040602050305030304" pitchFamily="18" charset="0"/>
                <a:ea typeface="Calibri" panose="020F0502020204030204" pitchFamily="34" charset="0"/>
              </a:rPr>
              <a:t>развития критического </a:t>
            </a:r>
            <a:r>
              <a:rPr lang="ru-RU" sz="3200" dirty="0" smtClean="0">
                <a:latin typeface="Book Antiqua" panose="02040602050305030304" pitchFamily="18" charset="0"/>
                <a:ea typeface="Calibri" panose="020F0502020204030204" pitchFamily="34" charset="0"/>
              </a:rPr>
              <a:t>мышления-</a:t>
            </a:r>
            <a:r>
              <a:rPr lang="ru-RU" sz="3200" dirty="0" err="1" smtClean="0">
                <a:latin typeface="Book Antiqua" panose="02040602050305030304" pitchFamily="18" charset="0"/>
                <a:ea typeface="Calibri" panose="020F0502020204030204" pitchFamily="34" charset="0"/>
              </a:rPr>
              <a:t>даймонд</a:t>
            </a:r>
            <a:endParaRPr lang="ru-RU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7863" y="1465545"/>
            <a:ext cx="6701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>
                <a:latin typeface="Book Antiqua" panose="02040602050305030304" pitchFamily="18" charset="0"/>
              </a:rPr>
              <a:t>Критическое мышление </a:t>
            </a:r>
            <a:r>
              <a:rPr lang="ru-RU" sz="3200" dirty="0" smtClean="0">
                <a:latin typeface="Book Antiqua" panose="02040602050305030304" pitchFamily="18" charset="0"/>
              </a:rPr>
              <a:t>—</a:t>
            </a:r>
          </a:p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 </a:t>
            </a:r>
            <a:r>
              <a:rPr lang="ru-RU" sz="3200" dirty="0">
                <a:latin typeface="Book Antiqua" panose="02040602050305030304" pitchFamily="18" charset="0"/>
              </a:rPr>
              <a:t>способность человека ставить поступающую информацию под сомнение, проверять ее и включать собственные убеждения.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4508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59" y="365126"/>
            <a:ext cx="7753611" cy="1864507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  <a:effectLst/>
                <a:latin typeface="Georgia" pitchFamily="18" charset="0"/>
                <a:cs typeface="Times New Roman" pitchFamily="18" charset="0"/>
              </a:rPr>
              <a:t>Английское (</a:t>
            </a:r>
            <a:r>
              <a:rPr lang="ru-RU" sz="3600" dirty="0" err="1">
                <a:solidFill>
                  <a:prstClr val="black"/>
                </a:solidFill>
                <a:effectLst/>
                <a:latin typeface="Georgia" pitchFamily="18" charset="0"/>
                <a:cs typeface="Times New Roman" pitchFamily="18" charset="0"/>
              </a:rPr>
              <a:t>Diamond</a:t>
            </a:r>
            <a:r>
              <a:rPr lang="ru-RU" sz="3600" dirty="0">
                <a:solidFill>
                  <a:prstClr val="black"/>
                </a:solidFill>
                <a:effectLst/>
                <a:latin typeface="Georgia" pitchFamily="18" charset="0"/>
                <a:cs typeface="Times New Roman" pitchFamily="18" charset="0"/>
              </a:rPr>
              <a:t>) от греческого «алмаз, бриллиант»</a:t>
            </a:r>
            <a:endParaRPr lang="en-US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616" y="1946365"/>
            <a:ext cx="4370607" cy="785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8091" y="1358537"/>
            <a:ext cx="7396977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Book Antiqua" panose="02040602050305030304" pitchFamily="18" charset="0"/>
              </a:rPr>
              <a:t>Даймонд</a:t>
            </a:r>
            <a:r>
              <a:rPr lang="ru-RU" sz="3600" dirty="0" smtClean="0">
                <a:latin typeface="Book Antiqua" panose="02040602050305030304" pitchFamily="18" charset="0"/>
              </a:rPr>
              <a:t>-</a:t>
            </a:r>
          </a:p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это </a:t>
            </a:r>
            <a:r>
              <a:rPr lang="ru-RU" sz="3600" dirty="0">
                <a:latin typeface="Book Antiqua" panose="02040602050305030304" pitchFamily="18" charset="0"/>
              </a:rPr>
              <a:t>стихотворение, которое пишется по определенным правилам, может состоять из семи или девяти строк</a:t>
            </a:r>
          </a:p>
        </p:txBody>
      </p:sp>
    </p:spTree>
    <p:extLst>
      <p:ext uri="{BB962C8B-B14F-4D97-AF65-F5344CB8AC3E}">
        <p14:creationId xmlns:p14="http://schemas.microsoft.com/office/powerpoint/2010/main" val="3303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82" y="761581"/>
            <a:ext cx="6966642" cy="521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79" y="757646"/>
            <a:ext cx="6270172" cy="1476103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Даймонд</a:t>
            </a:r>
            <a:r>
              <a:rPr lang="ru-RU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«Солнце и дождь» </a:t>
            </a:r>
            <a:r>
              <a:rPr lang="ru-RU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(автор: Власова Карина)</a:t>
            </a:r>
            <a:r>
              <a:rPr lang="ru-R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/>
            </a:r>
            <a:br>
              <a:rPr lang="ru-R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endParaRPr lang="ru-RU" sz="2800" dirty="0"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" r="4670"/>
          <a:stretch>
            <a:fillRect/>
          </a:stretch>
        </p:blipFill>
        <p:spPr>
          <a:xfrm>
            <a:off x="5172891" y="2090057"/>
            <a:ext cx="3256475" cy="3428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2090057"/>
            <a:ext cx="4258491" cy="37751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Яркое, знойное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Греет, радует, оживляет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радует. Дождь огорчает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Льёт, шумит, печалит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Холодный, мокрый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Дождь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4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6" y="858882"/>
            <a:ext cx="7058297" cy="529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198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Times New Roman</vt:lpstr>
      <vt:lpstr>Arial</vt:lpstr>
      <vt:lpstr>Book Antiqua</vt:lpstr>
      <vt:lpstr>Stylo</vt:lpstr>
      <vt:lpstr>Calibri</vt:lpstr>
      <vt:lpstr>Georgia</vt:lpstr>
      <vt:lpstr>Office Theme</vt:lpstr>
      <vt:lpstr>   Даймонд - прием технологии развития критического  мышления на уроках в начальной школе </vt:lpstr>
      <vt:lpstr>Презентация PowerPoint</vt:lpstr>
      <vt:lpstr>Цель работы:</vt:lpstr>
      <vt:lpstr>Презентация PowerPoint</vt:lpstr>
      <vt:lpstr>Английское (Diamond) от греческого «алмаз, бриллиант»</vt:lpstr>
      <vt:lpstr>Презентация PowerPoint</vt:lpstr>
      <vt:lpstr>Презентация PowerPoint</vt:lpstr>
      <vt:lpstr>Даймонд «Солнце и дождь»  (автор: Власова Карина) </vt:lpstr>
      <vt:lpstr>Презентация PowerPoint</vt:lpstr>
      <vt:lpstr>Урок русского языка Тема: «Синонимы и антонимы» </vt:lpstr>
      <vt:lpstr> Урок литературного чтения  Тема: Л.Н.Толстой «Прыжок»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Inna Manchak</dc:creator>
  <cp:lastModifiedBy>User</cp:lastModifiedBy>
  <cp:revision>47</cp:revision>
  <dcterms:created xsi:type="dcterms:W3CDTF">2018-08-17T12:31:30Z</dcterms:created>
  <dcterms:modified xsi:type="dcterms:W3CDTF">2022-12-08T04:05:40Z</dcterms:modified>
</cp:coreProperties>
</file>