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02" r:id="rId4"/>
    <p:sldId id="315" r:id="rId5"/>
    <p:sldId id="297" r:id="rId6"/>
    <p:sldId id="318" r:id="rId7"/>
    <p:sldId id="294" r:id="rId8"/>
    <p:sldId id="298" r:id="rId9"/>
    <p:sldId id="291" r:id="rId10"/>
    <p:sldId id="299" r:id="rId11"/>
    <p:sldId id="314" r:id="rId12"/>
    <p:sldId id="308" r:id="rId13"/>
    <p:sldId id="307" r:id="rId14"/>
    <p:sldId id="305" r:id="rId15"/>
    <p:sldId id="306" r:id="rId16"/>
    <p:sldId id="31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 snapToGrid="0">
      <p:cViewPr varScale="1">
        <p:scale>
          <a:sx n="64" d="100"/>
          <a:sy n="64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10455-DF54-5A6A-242D-943A81A3C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90B2D4-7077-CE7F-8F4A-ED12D57D7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1BF6F-D523-7662-568D-CFA1B439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FC554B-D39B-3B2A-58F9-B9B48BC6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8B121-B730-2E4A-1983-7876C0704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1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0E048-74AE-F58B-7189-A23D69F2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C474-8B92-932B-9757-BC3E9B657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F52C17-EF06-D556-3976-AE351A3E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8CB7B-7473-CD48-FB94-4D5A0D7F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9C3230-0C5A-DFD4-F17F-9C63A6E8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4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F93A01-6C79-EC0B-898D-7C85D239D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50BEF9-5FD1-33C9-CA77-1BF217905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BC375-E41B-CC4A-BA00-0831596C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0B6C7-42B3-2822-0EED-4C3BF083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7147AA-0E1B-D81B-7AA5-D857CCAD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6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90E2A-8758-7D05-26CB-920F19F2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4466C-FE3F-4F55-5872-92CFB1BA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F14CC6-4891-0DFC-FA2C-7BA7710B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11C134-EA16-74C7-75BF-AE7807E9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14D533-1570-8171-E127-4D6A4A1D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5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32A2D-3C9A-D489-216B-C49F6A3D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DF5443-110C-77CC-A448-CFC73948D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61637-CBEC-9433-A356-220789B3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2A3C0-A266-C821-95A3-15553593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1774DF-4738-36F9-512F-E37457E3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31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896B2-2E18-F94F-82EE-412779A2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F23C9-587C-7899-A7F2-B91AB6BB5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854963-D470-AF8E-FE8B-0ED815188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F91E81-D307-4308-2E5A-4F5FD7B8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7D5A74-636E-3B63-EA52-B913B8D8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211F25-82B1-C55F-6A9C-4862238B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6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F22D9-B17B-9983-49CF-CBAE4651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1B0EC-8AEC-B7D9-D07E-829BBFEE6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A9629-BBE5-A4FC-6DC3-12A5797B2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BB0EF6-AD42-3FD3-557F-B64E4193A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FF618E-521C-DBA9-F47B-EA61967F8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9C8963E-CBDC-86CA-95B3-19DA4B1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9E5600-30E9-8275-7026-ED9435E6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30BD61-9B7F-D074-0431-D709A19C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30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DFAE1-ED9E-99B7-8882-C523AE2A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34B81D-8F04-EAF9-3390-7253DE04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3CEA36-B785-14B7-A8FF-B863D739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38A52A-9763-34B1-F5E2-590DB9EB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4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43CF8F-B280-8AC2-C5A0-9FFED44B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428482-17E9-108A-C9F7-ED51CFE7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236BF8-BDA0-982D-01EE-3BD56EC2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F0DD6-F3FD-C2CD-2EAA-A577EE52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5E2C2F-2361-D7D5-B345-39D631456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899A15-591F-6007-37B5-BCFCFCB07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CB5E4A-2059-1DCA-15C7-69706690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4F54C9-FCA0-4358-2684-61C85047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EFF161-43D6-5D77-C2F3-C513B0AB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8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89745-E15D-DCC3-1616-F75342B4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209492-DA0F-3BEF-F3F9-3755C793F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A37AA8-8B20-5D6C-78C8-DBA6CE280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7D6991-D89D-880E-F73F-2DD94EBB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9E0D80-E8F3-C2D6-2BC9-C9B345DC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4C9829-5ED3-FF65-93AF-AC6F9618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45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07B95-0E84-5EA2-95BA-9F625E524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DF01BC-98D1-6490-BD3C-CF30CE3FE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1F009A-C0A0-7958-E034-8741CD6A2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484-F4DD-4814-8162-F4A54511D5CA}" type="datetimeFigureOut">
              <a:rPr lang="ru-RU" smtClean="0"/>
              <a:t>06.01.2023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BF1B25-0757-9BCB-873F-FE786C4B9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0C80-8683-3A24-1F75-951A2C453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E057B-1DEF-4D2D-B867-2AD58D30C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6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5;&#1077;&#1076;&#1072;&#1075;&#1086;&#1075;&#1080;&#1095;&#1077;&#1089;&#1082;&#1080;&#1077;_&#1090;&#1077;&#1093;&#1085;&#1086;&#1083;&#1086;&#1075;&#1080;&#1080;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1400z.mskobr.ru/fil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82E5E-2EB9-AE70-755B-3B3FF4617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0506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Технология развития критического мышления.</a:t>
            </a:r>
            <a:b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семинар-практикум.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Секция: Использование современных продуктивных технологий в образовании и воспитании.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AB171DC5-D6E5-71FB-F026-87FB933ED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4077" y="4673269"/>
            <a:ext cx="7875640" cy="1655762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учитель истории и обществознания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Нижнеаремзянская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 -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Надцынская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Данилова Ирина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95260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DE9FC0B-B3A7-0C86-6DD0-3D43A21F6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63691"/>
              </p:ext>
            </p:extLst>
          </p:nvPr>
        </p:nvGraphicFramePr>
        <p:xfrm>
          <a:off x="11061" y="0"/>
          <a:ext cx="12169878" cy="75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011">
                  <a:extLst>
                    <a:ext uri="{9D8B030D-6E8A-4147-A177-3AD203B41FA5}">
                      <a16:colId xmlns:a16="http://schemas.microsoft.com/office/drawing/2014/main" val="2355860403"/>
                    </a:ext>
                  </a:extLst>
                </a:gridCol>
                <a:gridCol w="4195019">
                  <a:extLst>
                    <a:ext uri="{9D8B030D-6E8A-4147-A177-3AD203B41FA5}">
                      <a16:colId xmlns:a16="http://schemas.microsoft.com/office/drawing/2014/main" val="965414891"/>
                    </a:ext>
                  </a:extLst>
                </a:gridCol>
                <a:gridCol w="4932848">
                  <a:extLst>
                    <a:ext uri="{9D8B030D-6E8A-4147-A177-3AD203B41FA5}">
                      <a16:colId xmlns:a16="http://schemas.microsoft.com/office/drawing/2014/main" val="589414733"/>
                    </a:ext>
                  </a:extLst>
                </a:gridCol>
              </a:tblGrid>
              <a:tr h="723949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(стадия) ОСМЫСЛЕНИЕ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904653"/>
                  </a:ext>
                </a:extLst>
              </a:tr>
              <a:tr h="72394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и 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приёмы и методы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06403"/>
                  </a:ext>
                </a:extLst>
              </a:tr>
              <a:tr h="6074878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интереса к теме посредством получения новой информации;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постепенный переход от «старого» знания к «новому»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читает (слушает) текст, используя предложенные учителем активные методы чтения;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делает пометки на полях или ведёт записи по мере осмысления новой информации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активного чтения;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Инсерт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маркировка с использованием значков «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«!»,  «+», «-», «?», выставляемых на полях справа;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различных записей;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ответов на поставленные в начале урока вопросы;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верные и неверные утверждения;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прогнозирование с помощью открытых вопросов;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«Гроздь винограда»;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перепутанные логические цепи;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взаимовопрос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«карусель»;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перекрёстная дискуссия;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«ключевое слово»;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«продвинутая лекция»»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ЗХУ.</a:t>
                      </a:r>
                      <a:b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14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40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A226603-8C3A-BF25-0DBA-DB215F908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16430"/>
              </p:ext>
            </p:extLst>
          </p:nvPr>
        </p:nvGraphicFramePr>
        <p:xfrm>
          <a:off x="0" y="1"/>
          <a:ext cx="12192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884">
                  <a:extLst>
                    <a:ext uri="{9D8B030D-6E8A-4147-A177-3AD203B41FA5}">
                      <a16:colId xmlns:a16="http://schemas.microsoft.com/office/drawing/2014/main" val="2355860403"/>
                    </a:ext>
                  </a:extLst>
                </a:gridCol>
                <a:gridCol w="2875936">
                  <a:extLst>
                    <a:ext uri="{9D8B030D-6E8A-4147-A177-3AD203B41FA5}">
                      <a16:colId xmlns:a16="http://schemas.microsoft.com/office/drawing/2014/main" val="965414891"/>
                    </a:ext>
                  </a:extLst>
                </a:gridCol>
                <a:gridCol w="5968181">
                  <a:extLst>
                    <a:ext uri="{9D8B030D-6E8A-4147-A177-3AD203B41FA5}">
                      <a16:colId xmlns:a16="http://schemas.microsoft.com/office/drawing/2014/main" val="589414733"/>
                    </a:ext>
                  </a:extLst>
                </a:gridCol>
              </a:tblGrid>
              <a:tr h="716973"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этап (стадия) - РЕФЛЕКСИЯ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27708"/>
                  </a:ext>
                </a:extLst>
              </a:tr>
              <a:tr h="7169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и 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приёмы и методы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06403"/>
                  </a:ext>
                </a:extLst>
              </a:tr>
              <a:tr h="5424054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Вернуть учащихся к первоначальным записям – предложить изменения, дополнения;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дать творческие, исследовательские или практические задания на основе полученной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соотносят «новую» и «старую» информацию, используя знания, полученные на стадии осмысления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кластеров, таблиц;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установление причинно-следственной связи между информацией;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к ключевым словам, верным и неверным утверждениям;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на поставленные вопросы;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устных и письменных круглых столов;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различных видов дискуссий;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написание творческих работ – эссе, «свободное письмо»;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синквейн</a:t>
                      </a: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 «Гроздь винограда»;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перепутанные логические цепи;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«карусель»;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«галерея»;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«последнее слово за мной»;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ЗХУ.</a:t>
                      </a:r>
                    </a:p>
                    <a:p>
                      <a:pPr marL="0" indent="0">
                        <a:buFont typeface="Symbol" panose="05050102010706020507" pitchFamily="18" charset="2"/>
                        <a:buNone/>
                      </a:pPr>
                      <a:endParaRPr lang="ru-RU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14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54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6864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4D370-71AC-3DC4-5C7F-E9C93509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479" y="365125"/>
            <a:ext cx="10559321" cy="9038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аспекты применения технологии «Развитие критического мышления»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6AE69A20-C545-8D3E-124E-A0FE508E376F}"/>
              </a:ext>
            </a:extLst>
          </p:cNvPr>
          <p:cNvSpPr/>
          <p:nvPr/>
        </p:nvSpPr>
        <p:spPr>
          <a:xfrm>
            <a:off x="6820529" y="5882279"/>
            <a:ext cx="4843995" cy="4853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активизирует мышление</a:t>
            </a: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09A6CB99-890F-1F85-079B-7ABC981A0A99}"/>
              </a:ext>
            </a:extLst>
          </p:cNvPr>
          <p:cNvSpPr/>
          <p:nvPr/>
        </p:nvSpPr>
        <p:spPr>
          <a:xfrm>
            <a:off x="4025540" y="5119688"/>
            <a:ext cx="7668962" cy="5891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делать выводы, принимать продуманные решения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D30C6C39-D08F-313C-9C55-946572ED8245}"/>
              </a:ext>
            </a:extLst>
          </p:cNvPr>
          <p:cNvSpPr/>
          <p:nvPr/>
        </p:nvSpPr>
        <p:spPr>
          <a:xfrm>
            <a:off x="416640" y="2534433"/>
            <a:ext cx="11358718" cy="82592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активности в образовательной деятельности – дети учатся учиться, добывать необходимую информацию</a:t>
            </a: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id="{A4A15ED0-A72A-A696-EBA1-B851CB8A9840}"/>
              </a:ext>
            </a:extLst>
          </p:cNvPr>
          <p:cNvSpPr/>
          <p:nvPr/>
        </p:nvSpPr>
        <p:spPr>
          <a:xfrm>
            <a:off x="416642" y="4278118"/>
            <a:ext cx="11358716" cy="65010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коммуникативные навыки за счет формата групповой работы и работы в парах</a:t>
            </a: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F3964916-2338-8F02-2EA2-34E89922ECD2}"/>
              </a:ext>
            </a:extLst>
          </p:cNvPr>
          <p:cNvSpPr/>
          <p:nvPr/>
        </p:nvSpPr>
        <p:spPr>
          <a:xfrm>
            <a:off x="416640" y="3489379"/>
            <a:ext cx="11358716" cy="650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с уважением выслушивать мнение своих товарищей, даже если это мнение не совпадает с их собственным</a:t>
            </a:r>
          </a:p>
        </p:txBody>
      </p:sp>
      <p:sp>
        <p:nvSpPr>
          <p:cNvPr id="13" name="Стрелка: пятиугольник 12">
            <a:extLst>
              <a:ext uri="{FF2B5EF4-FFF2-40B4-BE49-F238E27FC236}">
                <a16:creationId xmlns:a16="http://schemas.microsoft.com/office/drawing/2014/main" id="{AEDB709B-4A54-0B68-A7BC-EB0C744C67CD}"/>
              </a:ext>
            </a:extLst>
          </p:cNvPr>
          <p:cNvSpPr/>
          <p:nvPr/>
        </p:nvSpPr>
        <p:spPr>
          <a:xfrm>
            <a:off x="416640" y="1690688"/>
            <a:ext cx="11277862" cy="70511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разнообразие приемов, которые педагог может подстраивать под себя, применять на своих уроках.</a:t>
            </a:r>
          </a:p>
        </p:txBody>
      </p:sp>
    </p:spTree>
    <p:extLst>
      <p:ext uri="{BB962C8B-B14F-4D97-AF65-F5344CB8AC3E}">
        <p14:creationId xmlns:p14="http://schemas.microsoft.com/office/powerpoint/2010/main" val="76535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Стрелка: пятиугольник 1">
            <a:extLst>
              <a:ext uri="{FF2B5EF4-FFF2-40B4-BE49-F238E27FC236}">
                <a16:creationId xmlns:a16="http://schemas.microsoft.com/office/drawing/2014/main" id="{84A79E30-1B7D-B02A-B518-D74F4F83177A}"/>
              </a:ext>
            </a:extLst>
          </p:cNvPr>
          <p:cNvSpPr/>
          <p:nvPr/>
        </p:nvSpPr>
        <p:spPr>
          <a:xfrm>
            <a:off x="404352" y="1455407"/>
            <a:ext cx="9913374" cy="7037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Вырабатывается собственное мнение на основе полученной информации 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BA13BAFB-39E0-32C2-4DE0-3C23DDBA6594}"/>
              </a:ext>
            </a:extLst>
          </p:cNvPr>
          <p:cNvSpPr/>
          <p:nvPr/>
        </p:nvSpPr>
        <p:spPr>
          <a:xfrm>
            <a:off x="5925810" y="5158771"/>
            <a:ext cx="5786886" cy="5604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боязни высказывать свое мнение </a:t>
            </a:r>
          </a:p>
          <a:p>
            <a:pPr algn="ctr"/>
            <a:endParaRPr lang="ru-RU" dirty="0"/>
          </a:p>
        </p:txBody>
      </p:sp>
      <p:sp>
        <p:nvSpPr>
          <p:cNvPr id="5" name="Стрелка: пятиугольник 4">
            <a:extLst>
              <a:ext uri="{FF2B5EF4-FFF2-40B4-BE49-F238E27FC236}">
                <a16:creationId xmlns:a16="http://schemas.microsoft.com/office/drawing/2014/main" id="{96215032-5A49-B44F-B0E5-D67214A762C8}"/>
              </a:ext>
            </a:extLst>
          </p:cNvPr>
          <p:cNvSpPr/>
          <p:nvPr/>
        </p:nvSpPr>
        <p:spPr>
          <a:xfrm>
            <a:off x="404351" y="2546440"/>
            <a:ext cx="9913374" cy="7037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классифицировать, оценивать, критически анализировать информацию</a:t>
            </a: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727443DF-741D-2B07-7C01-3909B91647E7}"/>
              </a:ext>
            </a:extLst>
          </p:cNvPr>
          <p:cNvSpPr/>
          <p:nvPr/>
        </p:nvSpPr>
        <p:spPr>
          <a:xfrm>
            <a:off x="422785" y="548928"/>
            <a:ext cx="11383295" cy="7037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заключается в оценивании поступающей информации, умении подвергать ее критике</a:t>
            </a: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179D46C9-89DF-0561-C636-744D5A1E1691}"/>
              </a:ext>
            </a:extLst>
          </p:cNvPr>
          <p:cNvSpPr/>
          <p:nvPr/>
        </p:nvSpPr>
        <p:spPr>
          <a:xfrm>
            <a:off x="422785" y="3585997"/>
            <a:ext cx="6464712" cy="70378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работать с большим объёмом информации</a:t>
            </a: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3CA3C9FF-CCBC-743E-41AE-95F281D2CDDD}"/>
              </a:ext>
            </a:extLst>
          </p:cNvPr>
          <p:cNvSpPr/>
          <p:nvPr/>
        </p:nvSpPr>
        <p:spPr>
          <a:xfrm>
            <a:off x="5906125" y="5896504"/>
            <a:ext cx="5786886" cy="5659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здоровой дискуссии</a:t>
            </a:r>
          </a:p>
        </p:txBody>
      </p:sp>
      <p:sp>
        <p:nvSpPr>
          <p:cNvPr id="11" name="Стрелка: пятиугольник 10">
            <a:extLst>
              <a:ext uri="{FF2B5EF4-FFF2-40B4-BE49-F238E27FC236}">
                <a16:creationId xmlns:a16="http://schemas.microsoft.com/office/drawing/2014/main" id="{B74A8A8C-CAF4-140A-CBD0-6644B4B9F181}"/>
              </a:ext>
            </a:extLst>
          </p:cNvPr>
          <p:cNvSpPr/>
          <p:nvPr/>
        </p:nvSpPr>
        <p:spPr>
          <a:xfrm>
            <a:off x="5906125" y="4415525"/>
            <a:ext cx="5786886" cy="5659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Обогащается словарный запас</a:t>
            </a:r>
          </a:p>
        </p:txBody>
      </p:sp>
    </p:spTree>
    <p:extLst>
      <p:ext uri="{BB962C8B-B14F-4D97-AF65-F5344CB8AC3E}">
        <p14:creationId xmlns:p14="http://schemas.microsoft.com/office/powerpoint/2010/main" val="797459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246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6CE92-ADD6-4FA9-F2B0-66F6CCFF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Трудности, которые испытывает педагог, работая в данной технологии</a:t>
            </a: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C1AC8CC7-F83A-09F7-E655-A21956E2B780}"/>
              </a:ext>
            </a:extLst>
          </p:cNvPr>
          <p:cNvSpPr/>
          <p:nvPr/>
        </p:nvSpPr>
        <p:spPr>
          <a:xfrm>
            <a:off x="371019" y="2638734"/>
            <a:ext cx="9345642" cy="6565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учащиеся в состоянии работать с большим объёмом информации</a:t>
            </a:r>
          </a:p>
        </p:txBody>
      </p:sp>
      <p:sp>
        <p:nvSpPr>
          <p:cNvPr id="5" name="Стрелка: пятиугольник 4">
            <a:extLst>
              <a:ext uri="{FF2B5EF4-FFF2-40B4-BE49-F238E27FC236}">
                <a16:creationId xmlns:a16="http://schemas.microsoft.com/office/drawing/2014/main" id="{EE0F2DAF-223D-E723-D13E-C68C71C2134F}"/>
              </a:ext>
            </a:extLst>
          </p:cNvPr>
          <p:cNvSpPr/>
          <p:nvPr/>
        </p:nvSpPr>
        <p:spPr>
          <a:xfrm>
            <a:off x="371019" y="1784036"/>
            <a:ext cx="11361470" cy="68823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не всегда эффективна в слабых подгруппах (как и любая другая развивающая)</a:t>
            </a: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F1E9A416-E75C-5032-468C-24C0CC9BAB60}"/>
              </a:ext>
            </a:extLst>
          </p:cNvPr>
          <p:cNvSpPr/>
          <p:nvPr/>
        </p:nvSpPr>
        <p:spPr>
          <a:xfrm>
            <a:off x="371019" y="4356687"/>
            <a:ext cx="9345641" cy="59691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Применяя, технологию рекомендуется тщательно изучить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63BAC048-D986-4B7A-C039-BDAC6D666317}"/>
              </a:ext>
            </a:extLst>
          </p:cNvPr>
          <p:cNvSpPr/>
          <p:nvPr/>
        </p:nvSpPr>
        <p:spPr>
          <a:xfrm>
            <a:off x="4570065" y="5266985"/>
            <a:ext cx="7101496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понимание стратегий и методов</a:t>
            </a: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id="{221A6181-A6B7-ED3A-85D7-77D7C0D90A0D}"/>
              </a:ext>
            </a:extLst>
          </p:cNvPr>
          <p:cNvSpPr/>
          <p:nvPr/>
        </p:nvSpPr>
        <p:spPr>
          <a:xfrm>
            <a:off x="371020" y="3458483"/>
            <a:ext cx="9345641" cy="6503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технологии огромное количество приёмов – затруднение в выборе</a:t>
            </a: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2D348BE5-0D2D-CC57-D5C8-CD9840B4EEAB}"/>
              </a:ext>
            </a:extLst>
          </p:cNvPr>
          <p:cNvSpPr/>
          <p:nvPr/>
        </p:nvSpPr>
        <p:spPr>
          <a:xfrm>
            <a:off x="4570065" y="5918085"/>
            <a:ext cx="7101496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в оценивании, например, работа в группах</a:t>
            </a:r>
          </a:p>
        </p:txBody>
      </p:sp>
    </p:spTree>
    <p:extLst>
      <p:ext uri="{BB962C8B-B14F-4D97-AF65-F5344CB8AC3E}">
        <p14:creationId xmlns:p14="http://schemas.microsoft.com/office/powerpoint/2010/main" val="2405993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41FE4-6311-BAE7-68D3-F18F704DD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18" y="149902"/>
            <a:ext cx="10619282" cy="136410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приёмы технологии развития критического мышления, решаются важные задачи: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2BA701-5A8A-1B35-87DD-C86522385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430" y="1768839"/>
            <a:ext cx="10484370" cy="440812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1)процесс обучения становится интереснее;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2)формируются новые навыки работы с информацией, без которых современному человеку трудно достичь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успеха;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3)воспитываются качества критически мыслящей личности, способной  найти правильный путь решения любой проблемы.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82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33E0722-DD2D-0FA5-2440-BE0B805B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0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0270DF-8D4B-7ADB-CF55-537E85080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56" y="139091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https://ru.wikipedia.org/wiki/</a:t>
            </a:r>
            <a:r>
              <a:rPr lang="ru-RU" sz="2000" dirty="0" err="1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Педагогические_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технологии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97CE8E-E90E-FAEA-8160-BAB6219F72A9}"/>
              </a:ext>
            </a:extLst>
          </p:cNvPr>
          <p:cNvSpPr txBox="1"/>
          <p:nvPr/>
        </p:nvSpPr>
        <p:spPr>
          <a:xfrm>
            <a:off x="695792" y="1903751"/>
            <a:ext cx="11047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https://nsportal.ru/shkola/obshchepedagogicheskie-tekhnologii/library/2012/11/21/metody-i-priemy-tekhnologii?ysclid=lckjzxmhjf928593505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9B74B-5945-2DBC-580C-C227D3201C44}"/>
              </a:ext>
            </a:extLst>
          </p:cNvPr>
          <p:cNvSpPr txBox="1"/>
          <p:nvPr/>
        </p:nvSpPr>
        <p:spPr>
          <a:xfrm>
            <a:off x="695792" y="2666375"/>
            <a:ext cx="110477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https://infourok.ru/priyomi-ispolzuemie-v-tehnologii-razvitiya-kriticheskogo-mishleniya-905376.html?ysclid=lckk5yj9rw516941782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62965-66FF-F41C-506C-FC620C945D95}"/>
              </a:ext>
            </a:extLst>
          </p:cNvPr>
          <p:cNvSpPr txBox="1"/>
          <p:nvPr/>
        </p:nvSpPr>
        <p:spPr>
          <a:xfrm>
            <a:off x="545891" y="3428999"/>
            <a:ext cx="10807909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  «Технология развития критического мышления на уроке и в системе подготовки учителя»,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https://sch1400z.mskobr.ru/files/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Кулюткин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Н. Диалог как предмет педагогической рефлексии. – СПб.: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СПбАППО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</a:t>
            </a:r>
          </a:p>
          <a:p>
            <a:endParaRPr lang="ru-RU" dirty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https://mcoip.ru/webinar/aktualnyh-pedagogicheskih-tehnologij/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6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B6BBE1D3-B622-2A8C-63FA-420EBD81D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8" y="719529"/>
            <a:ext cx="10664251" cy="545743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приемов, применяемых в каком-либо деле, мастерстве, искусстве (толковый словарь).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построение деятельности педагога, в которой все входящие в него действия представлены в определенной последовательности и целостности, а выполнение предполагает достижение необходимого результата и имеет прогнозируемый характер;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др.-греч.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τέχνη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искусство, мастерство, умение;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λόγος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слово, учение) — специальный набор форм, методов, способов, приёмов обучения и воспитательных средств, системно используемых в образовательном процессе на основе декларируемых психолого-педагогических установок, приводящий всегда к достижению прогнозируемого образовательного результата с допустимой нормой отклонения </a:t>
            </a:r>
          </a:p>
        </p:txBody>
      </p:sp>
    </p:spTree>
    <p:extLst>
      <p:ext uri="{BB962C8B-B14F-4D97-AF65-F5344CB8AC3E}">
        <p14:creationId xmlns:p14="http://schemas.microsoft.com/office/powerpoint/2010/main" val="249846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AA161-4831-561D-8014-704E16B20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26" y="359764"/>
            <a:ext cx="10784174" cy="7848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педагогические технологии для реализации ФГОС: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8D041F-AFA2-6B1C-4D9C-5B2B0374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26" y="1144589"/>
            <a:ext cx="5501385" cy="43118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коммуникационная технология.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критического мышления.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технология.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развивающего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технологии.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технологии. 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1AA01-DC5E-7BC6-A35E-2DB4B45E9D2F}"/>
              </a:ext>
            </a:extLst>
          </p:cNvPr>
          <p:cNvSpPr txBox="1"/>
          <p:nvPr/>
        </p:nvSpPr>
        <p:spPr>
          <a:xfrm>
            <a:off x="6575682" y="1384201"/>
            <a:ext cx="5111647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Модульная технология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мастерских.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– технология.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интегрированного обучения.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 сотрудничества. 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уровневой дифференциации. 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технологии. </a:t>
            </a:r>
          </a:p>
          <a:p>
            <a:pPr marL="342900" indent="-342900">
              <a:buAutoNum type="arabicPeriod" startAt="8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технологии (классно-урочная система)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038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2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0BE0D-01CE-F5AF-A869-57420E3C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34" y="104932"/>
            <a:ext cx="10544331" cy="819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современных методов обучения: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AD2B75-BBF0-09CE-B745-935FDA24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794479"/>
            <a:ext cx="11257613" cy="53824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атмосферу, в которой ученик чувствует себя комфортно и свободно, стимулировать интересы обучаемого;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затрагивать личность ученика в целом, вовлекать в учебный процесс его эмоции, чувства, стимулировать его творческие способности;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школьника, делать его, а не учителя, главным действующим лицом в учебном процессе;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учить школьников работать самостоятельно на уровне его физических, интеллектуальных и эмоциональных возможностей, т.е. обеспечивать дифференциацию и индивидуализацию учебного процесса;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 различные формы работы в классе: индивидуальную, групповую, коллективную, стимулирующие активность, самостоятельность, творчество учащегося.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48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19515-52C7-317B-38BB-37DB32A5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77"/>
            <a:ext cx="10515600" cy="699177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1DA12C-0F8F-5322-4ADD-86C6407F7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976253"/>
            <a:ext cx="11380657" cy="515472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тот тип мышления, который помогает критически относится к любым утверждениям, не принимать ничего на веру без доказательств, но быть при этом открытым новым идеям, методам. Это необходимое условие свободы выбора, качества прогноза, ответственности за собственные решения;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качеств и умений, обусловливающих высокий уровень исследовательской культуры учителя и ученика, а также оценочное, рефлексивное мышление, для которого знание является не конечной, а отправной точкой, аргументированное и логичное мышление, которое базируется на личном опыте и проверенных фактах;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3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AF6AA-8AA0-562B-E41E-3DD7F9F8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26" y="365125"/>
            <a:ext cx="10784174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критического мышления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B40F7-6B5C-95E4-C05A-1CE9E6D6D904}"/>
              </a:ext>
            </a:extLst>
          </p:cNvPr>
          <p:cNvSpPr txBox="1"/>
          <p:nvPr/>
        </p:nvSpPr>
        <p:spPr>
          <a:xfrm>
            <a:off x="749508" y="1279525"/>
            <a:ext cx="1102401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информация является начальным пунктом критического мышления, но не конечным;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критического мышления характеризуется постановкой вопросов и выяснения проблем, которые необходимо решить;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всегда стремится к созданию убедительных аргументов;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является социальным видом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298873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8FF80-8495-5F87-CE3D-E9E7E43D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46" y="58788"/>
            <a:ext cx="11765526" cy="90323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медиаобразовательных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48B97165-69B3-47DA-4C54-68A3D2837C61}"/>
              </a:ext>
            </a:extLst>
          </p:cNvPr>
          <p:cNvSpPr/>
          <p:nvPr/>
        </p:nvSpPr>
        <p:spPr>
          <a:xfrm>
            <a:off x="457196" y="1614828"/>
            <a:ext cx="11253019" cy="6137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 оценивать информацию, интерпретировать её, понимать суть</a:t>
            </a: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id="{BD075D00-AEAD-70EF-F24C-A7941714210A}"/>
              </a:ext>
            </a:extLst>
          </p:cNvPr>
          <p:cNvSpPr/>
          <p:nvPr/>
        </p:nvSpPr>
        <p:spPr>
          <a:xfrm>
            <a:off x="440965" y="840581"/>
            <a:ext cx="11253019" cy="66595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требуемую информацию в различных источниках</a:t>
            </a: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844FE3CD-11EF-578B-EF58-D630BBB7EAF5}"/>
              </a:ext>
            </a:extLst>
          </p:cNvPr>
          <p:cNvSpPr/>
          <p:nvPr/>
        </p:nvSpPr>
        <p:spPr>
          <a:xfrm>
            <a:off x="424733" y="2322868"/>
            <a:ext cx="11253019" cy="6851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Переводить виртуальную информацию в вербальную знаковую систему и обратно </a:t>
            </a: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ADE6F949-FD76-BDA6-FF51-D41C1E599662}"/>
              </a:ext>
            </a:extLst>
          </p:cNvPr>
          <p:cNvSpPr/>
          <p:nvPr/>
        </p:nvSpPr>
        <p:spPr>
          <a:xfrm>
            <a:off x="4003291" y="4665954"/>
            <a:ext cx="7674460" cy="5333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информацию по заданным признакам </a:t>
            </a:r>
          </a:p>
        </p:txBody>
      </p:sp>
      <p:sp>
        <p:nvSpPr>
          <p:cNvPr id="11" name="Стрелка: пятиугольник 10">
            <a:extLst>
              <a:ext uri="{FF2B5EF4-FFF2-40B4-BE49-F238E27FC236}">
                <a16:creationId xmlns:a16="http://schemas.microsoft.com/office/drawing/2014/main" id="{2460F77A-5CF3-3C37-A079-EEA3DCFAFD46}"/>
              </a:ext>
            </a:extLst>
          </p:cNvPr>
          <p:cNvSpPr/>
          <p:nvPr/>
        </p:nvSpPr>
        <p:spPr>
          <a:xfrm>
            <a:off x="424732" y="3104603"/>
            <a:ext cx="11253019" cy="6851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ассоциативные и практически целесообразные связи между информационными сообщениями  </a:t>
            </a:r>
          </a:p>
        </p:txBody>
      </p:sp>
      <p:sp>
        <p:nvSpPr>
          <p:cNvPr id="12" name="Стрелка: пятиугольник 11">
            <a:extLst>
              <a:ext uri="{FF2B5EF4-FFF2-40B4-BE49-F238E27FC236}">
                <a16:creationId xmlns:a16="http://schemas.microsoft.com/office/drawing/2014/main" id="{BDC30C20-8EB6-4B15-C887-35D46C77DF3A}"/>
              </a:ext>
            </a:extLst>
          </p:cNvPr>
          <p:cNvSpPr/>
          <p:nvPr/>
        </p:nvSpPr>
        <p:spPr>
          <a:xfrm>
            <a:off x="424732" y="3883995"/>
            <a:ext cx="11269250" cy="6851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ошибки в информации, воспринимать альтернативные точки зрения и высказывать обоснованные аргументы</a:t>
            </a:r>
          </a:p>
        </p:txBody>
      </p:sp>
      <p:sp>
        <p:nvSpPr>
          <p:cNvPr id="13" name="Стрелка: пятиугольник 12">
            <a:extLst>
              <a:ext uri="{FF2B5EF4-FFF2-40B4-BE49-F238E27FC236}">
                <a16:creationId xmlns:a16="http://schemas.microsoft.com/office/drawing/2014/main" id="{5536AF85-CA6C-B83E-0691-4A7364743934}"/>
              </a:ext>
            </a:extLst>
          </p:cNvPr>
          <p:cNvSpPr/>
          <p:nvPr/>
        </p:nvSpPr>
        <p:spPr>
          <a:xfrm>
            <a:off x="4035757" y="5342516"/>
            <a:ext cx="7674459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вычленять главное в информационном сообщении</a:t>
            </a:r>
          </a:p>
        </p:txBody>
      </p:sp>
      <p:sp>
        <p:nvSpPr>
          <p:cNvPr id="14" name="Стрелка: пятиугольник 13">
            <a:extLst>
              <a:ext uri="{FF2B5EF4-FFF2-40B4-BE49-F238E27FC236}">
                <a16:creationId xmlns:a16="http://schemas.microsoft.com/office/drawing/2014/main" id="{22282E80-3893-3E17-2AAC-56CB986C27EF}"/>
              </a:ext>
            </a:extLst>
          </p:cNvPr>
          <p:cNvSpPr/>
          <p:nvPr/>
        </p:nvSpPr>
        <p:spPr>
          <a:xfrm>
            <a:off x="4035758" y="5921401"/>
            <a:ext cx="7674459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Видоизменять объём, форму, знаковую систему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151602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D65272-C46E-0A50-7C78-9B6120A53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1652C-19A0-FB3B-B988-D67B00D8A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479" y="284812"/>
            <a:ext cx="10559320" cy="6895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технологии 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критического мышления»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A6748F-399D-BE1A-1486-9FED2BAE2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7" y="1259172"/>
            <a:ext cx="11182662" cy="531401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1)на этапе вызова из памяти «вызываются», актуализируются имеющиеся знания и представления об изучаемом, формируется личный интерес, определяются цели рассмотрения той или иной темы;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2)на этапе осмысления (или реализации смысла), как правило, обучающийся  вступает в контакт с новой информацией. Происходит ее систематизация. Ученик получает возможность задуматься о природе изучаемого объекта, учится формулировать вопросы по мере соотнесения старой и новой информации. Происходит формирование собственной позиции. Очень важно, что уже на этом этапе с помощью ряда приемов уже можно самостоятельно отслеживать процесс понимания материала;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3)этап размышления (рефлексии) характеризуется тем, что учащиеся закрепляют новые знания и активно перестраивают собственные первичные представления с тем, чтобы включить в них новые понятия. На этой стадии происходит формирование личного отношения человека к тексту, которое он записывает своими словами либо обсуждает во время дискуссии. Метод обсуждения имеет более важное значение, поскольку в ходе обмена мнениями отрабатываются коммуникативные навыки.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44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000B7A7-9A2C-6A46-4EC3-9023F64C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85827"/>
              </p:ext>
            </p:extLst>
          </p:nvPr>
        </p:nvGraphicFramePr>
        <p:xfrm>
          <a:off x="0" y="0"/>
          <a:ext cx="12192000" cy="698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124">
                  <a:extLst>
                    <a:ext uri="{9D8B030D-6E8A-4147-A177-3AD203B41FA5}">
                      <a16:colId xmlns:a16="http://schemas.microsoft.com/office/drawing/2014/main" val="1481464598"/>
                    </a:ext>
                  </a:extLst>
                </a:gridCol>
                <a:gridCol w="4034973">
                  <a:extLst>
                    <a:ext uri="{9D8B030D-6E8A-4147-A177-3AD203B41FA5}">
                      <a16:colId xmlns:a16="http://schemas.microsoft.com/office/drawing/2014/main" val="3120753790"/>
                    </a:ext>
                  </a:extLst>
                </a:gridCol>
                <a:gridCol w="4630903">
                  <a:extLst>
                    <a:ext uri="{9D8B030D-6E8A-4147-A177-3AD203B41FA5}">
                      <a16:colId xmlns:a16="http://schemas.microsoft.com/office/drawing/2014/main" val="2164648882"/>
                    </a:ext>
                  </a:extLst>
                </a:gridCol>
              </a:tblGrid>
              <a:tr h="300109">
                <a:tc gridSpan="3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(стадия) ВЫЗОВ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176645"/>
                  </a:ext>
                </a:extLst>
              </a:tr>
              <a:tr h="8811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и 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приёмы и методы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390094"/>
                  </a:ext>
                </a:extLst>
              </a:tr>
              <a:tr h="5095609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активизировать, заинтересовать учащихся;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мотивировать их на дальнейшую работу;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«вызвать» уже имеющиеся знания, либо ассоциации по изучаемому вопросу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«вспоминает», что ему известно по изучаемому вопросу (высказывает предположения);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систематизирует информацию до её изучения;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задаёт вопросы, на которые хотел бы получить ответ.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«Списка известной информации»;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рассказ-предположение по ключевым словам;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 (графическая: таблицы, кластеры, схемы);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верные и неверные утверждения;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«мозговой штурм»;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«корзина идей»;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ролевая игра (инсценировка);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перепутанные логические цепочки;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«лови ошибку».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17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41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1440</Words>
  <Application>Microsoft Office PowerPoint</Application>
  <PresentationFormat>Широкоэкранный</PresentationFormat>
  <Paragraphs>158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Тема: Технология развития критического мышления.  Методический семинар-практикум. Секция: Использование современных продуктивных технологий в образовании и воспитании.</vt:lpstr>
      <vt:lpstr>Презентация PowerPoint</vt:lpstr>
      <vt:lpstr>Современные педагогические технологии для реализации ФГОС:</vt:lpstr>
      <vt:lpstr>Критерии современных методов обучения:</vt:lpstr>
      <vt:lpstr>Критическое мышление</vt:lpstr>
      <vt:lpstr> Параметры критического мышления</vt:lpstr>
      <vt:lpstr>Комплекс медиаобразовательных умений</vt:lpstr>
      <vt:lpstr>Сущность технологии  «Развитие критического мышления»</vt:lpstr>
      <vt:lpstr>Презентация PowerPoint</vt:lpstr>
      <vt:lpstr>Презентация PowerPoint</vt:lpstr>
      <vt:lpstr>Презентация PowerPoint</vt:lpstr>
      <vt:lpstr>Положительные аспекты применения технологии «Развитие критического мышления»</vt:lpstr>
      <vt:lpstr>Презентация PowerPoint</vt:lpstr>
      <vt:lpstr>Трудности, которые испытывает педагог, работая в данной технологии</vt:lpstr>
      <vt:lpstr>Используя приёмы технологии развития критического мышления, решаются важные задачи:</vt:lpstr>
      <vt:lpstr>Используемые 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Danilova</dc:creator>
  <cp:lastModifiedBy>Irina Danilova</cp:lastModifiedBy>
  <cp:revision>11</cp:revision>
  <dcterms:created xsi:type="dcterms:W3CDTF">2023-01-04T07:08:21Z</dcterms:created>
  <dcterms:modified xsi:type="dcterms:W3CDTF">2023-01-06T14:39:56Z</dcterms:modified>
</cp:coreProperties>
</file>